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9" r:id="rId2"/>
    <p:sldId id="443" r:id="rId3"/>
    <p:sldId id="447" r:id="rId4"/>
    <p:sldId id="271" r:id="rId5"/>
    <p:sldId id="325" r:id="rId6"/>
    <p:sldId id="269" r:id="rId7"/>
    <p:sldId id="405" r:id="rId8"/>
    <p:sldId id="406" r:id="rId9"/>
    <p:sldId id="459" r:id="rId10"/>
    <p:sldId id="458" r:id="rId11"/>
    <p:sldId id="450" r:id="rId12"/>
    <p:sldId id="452" r:id="rId13"/>
    <p:sldId id="453" r:id="rId14"/>
    <p:sldId id="454" r:id="rId15"/>
    <p:sldId id="455" r:id="rId16"/>
    <p:sldId id="456" r:id="rId17"/>
    <p:sldId id="457" r:id="rId18"/>
    <p:sldId id="461" r:id="rId19"/>
    <p:sldId id="460" r:id="rId20"/>
    <p:sldId id="451" r:id="rId21"/>
    <p:sldId id="360" r:id="rId22"/>
    <p:sldId id="280" r:id="rId23"/>
    <p:sldId id="281" r:id="rId24"/>
    <p:sldId id="282" r:id="rId25"/>
    <p:sldId id="291" r:id="rId26"/>
    <p:sldId id="412" r:id="rId27"/>
    <p:sldId id="284" r:id="rId28"/>
    <p:sldId id="355" r:id="rId29"/>
    <p:sldId id="290" r:id="rId30"/>
    <p:sldId id="356" r:id="rId31"/>
    <p:sldId id="358" r:id="rId32"/>
    <p:sldId id="357" r:id="rId33"/>
    <p:sldId id="359" r:id="rId34"/>
    <p:sldId id="420" r:id="rId35"/>
    <p:sldId id="416" r:id="rId36"/>
    <p:sldId id="422" r:id="rId37"/>
    <p:sldId id="424" r:id="rId38"/>
    <p:sldId id="417" r:id="rId39"/>
    <p:sldId id="426" r:id="rId40"/>
    <p:sldId id="309" r:id="rId41"/>
    <p:sldId id="298" r:id="rId42"/>
    <p:sldId id="333" r:id="rId43"/>
    <p:sldId id="334" r:id="rId44"/>
    <p:sldId id="398" r:id="rId45"/>
    <p:sldId id="286" r:id="rId46"/>
    <p:sldId id="427" r:id="rId47"/>
    <p:sldId id="268" r:id="rId48"/>
    <p:sldId id="336" r:id="rId49"/>
    <p:sldId id="428" r:id="rId50"/>
    <p:sldId id="335" r:id="rId51"/>
    <p:sldId id="441" r:id="rId52"/>
    <p:sldId id="317" r:id="rId53"/>
    <p:sldId id="332" r:id="rId54"/>
    <p:sldId id="299" r:id="rId55"/>
    <p:sldId id="449" r:id="rId56"/>
    <p:sldId id="442" r:id="rId57"/>
    <p:sldId id="285" r:id="rId58"/>
    <p:sldId id="272" r:id="rId59"/>
    <p:sldId id="277" r:id="rId60"/>
    <p:sldId id="414" r:id="rId61"/>
    <p:sldId id="415" r:id="rId62"/>
    <p:sldId id="283" r:id="rId63"/>
    <p:sldId id="274" r:id="rId64"/>
    <p:sldId id="278" r:id="rId65"/>
    <p:sldId id="292" r:id="rId66"/>
    <p:sldId id="295" r:id="rId67"/>
    <p:sldId id="396" r:id="rId68"/>
    <p:sldId id="421" r:id="rId69"/>
    <p:sldId id="423" r:id="rId7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82406" autoAdjust="0"/>
  </p:normalViewPr>
  <p:slideViewPr>
    <p:cSldViewPr snapToGrid="0">
      <p:cViewPr varScale="1">
        <p:scale>
          <a:sx n="61" d="100"/>
          <a:sy n="61" d="100"/>
        </p:scale>
        <p:origin x="13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352833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9446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52293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2676168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529764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488420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1128984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r>
              <a:rPr lang="pt-BR" dirty="0" smtClean="0"/>
              <a:t>.</a:t>
            </a:r>
          </a:p>
          <a:p>
            <a:endParaRPr lang="pt-BR" dirty="0" smtClean="0"/>
          </a:p>
          <a:p>
            <a:r>
              <a:rPr lang="pt-BR" b="1" dirty="0" smtClean="0"/>
              <a:t>Referências</a:t>
            </a:r>
            <a:r>
              <a:rPr lang="pt-BR" dirty="0" smtClean="0"/>
              <a:t>:</a:t>
            </a:r>
          </a:p>
          <a:p>
            <a:endParaRPr lang="pt-BR" dirty="0" smtClean="0"/>
          </a:p>
          <a:p>
            <a:r>
              <a:rPr lang="pt-BR" dirty="0" smtClean="0"/>
              <a:t>https://www.cs.umd.edu/~tomg/projects/landscapes/</a:t>
            </a:r>
          </a:p>
          <a:p>
            <a:r>
              <a:rPr lang="pt-BR" dirty="0" smtClean="0"/>
              <a:t>https://en.wikipedia.org/wiki/Gradient_descent</a:t>
            </a:r>
          </a:p>
          <a:p>
            <a:r>
              <a:rPr lang="pt-BR" dirty="0" smtClean="0"/>
              <a:t>https://math.libretexts.org/Bookshelves/Calculus/Map%3A_University_Calculus_(Hass_et_al)/13%3A_Partial_Derivatives/13.7%3A_Extreme_Values_and_Saddle_Points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96824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69</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a:t>
                </a:r>
                <a:r>
                  <a:rPr lang="pt-BR" noProof="0" dirty="0" smtClean="0"/>
                  <a:t># 1: linear_regression_with_gradient_descente_exemplo1.ipynb</a:t>
                </a:r>
                <a:endParaRPr lang="pt-BR" noProof="0"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u="none" dirty="0" smtClean="0">
                <a:hlinkClick r:id="rId3"/>
              </a:rPr>
              <a:t>Exemplo:</a:t>
            </a:r>
            <a:r>
              <a:rPr lang="pt-BR" u="none" baseline="0" dirty="0" smtClean="0">
                <a:hlinkClick r:id="rId3"/>
              </a:rPr>
              <a:t> </a:t>
            </a:r>
            <a:r>
              <a:rPr lang="pt-BR" u="none" dirty="0" smtClean="0">
                <a:hlinkClick r:id="rId3"/>
              </a:rPr>
              <a:t>linear_regression_with_gradient_descent_exemplo2.ipynb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367367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4.emf"/></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mybinder.org/v2/gh/zz4fap/t319_aprendizado_de_maquina/main?filepath=labs/Laboratorio2.ipynb"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90.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5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6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62.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63.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6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6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7.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smtClean="0"/>
              <a:t>#2</a:t>
            </a:r>
            <a:endParaRPr lang="pt-BR" dirty="0"/>
          </a:p>
        </p:txBody>
      </p:sp>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838200" y="1690687"/>
                <a:ext cx="10768584" cy="4989082"/>
              </a:xfrm>
            </p:spPr>
            <p:txBody>
              <a:bodyPr>
                <a:normAutofit fontScale="77500" lnSpcReduction="20000"/>
              </a:bodyPr>
              <a:lstStyle/>
              <a:p>
                <a:pPr marL="0" indent="0">
                  <a:buNone/>
                </a:pPr>
                <a:r>
                  <a:rPr lang="en-US" dirty="0" smtClean="0"/>
                  <a:t>Agora </a:t>
                </a:r>
                <a:r>
                  <a:rPr lang="en-US" dirty="0" err="1" smtClean="0"/>
                  <a:t>consideramos</a:t>
                </a:r>
                <a:r>
                  <a:rPr lang="en-US" dirty="0" smtClean="0"/>
                  <a:t> </a:t>
                </a:r>
                <a:r>
                  <a:rPr lang="en-US" dirty="0" err="1" smtClean="0"/>
                  <a:t>uma</a:t>
                </a:r>
                <a:r>
                  <a:rPr lang="en-US" dirty="0" smtClean="0"/>
                  <a:t> </a:t>
                </a:r>
                <a:r>
                  <a:rPr lang="en-US" b="1" i="1" dirty="0" err="1" smtClean="0"/>
                  <a:t>função</a:t>
                </a:r>
                <a:r>
                  <a:rPr lang="en-US" b="1" i="1" dirty="0" smtClean="0"/>
                  <a:t> </a:t>
                </a:r>
                <a:r>
                  <a:rPr lang="en-US" b="1" i="1" dirty="0" err="1"/>
                  <a:t>hipótese</a:t>
                </a:r>
                <a:r>
                  <a:rPr lang="en-US" b="1" i="1" dirty="0"/>
                  <a:t> </a:t>
                </a:r>
                <a:r>
                  <a:rPr lang="en-US" dirty="0"/>
                  <a:t>com </a:t>
                </a:r>
                <a:r>
                  <a:rPr lang="en-US" dirty="0" err="1" smtClean="0"/>
                  <a:t>os</a:t>
                </a:r>
                <a:r>
                  <a:rPr lang="en-US" dirty="0" smtClean="0"/>
                  <a:t> 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838200" y="1690687"/>
                <a:ext cx="10768584" cy="4989082"/>
              </a:xfrm>
              <a:blipFill rotWithShape="0">
                <a:blip r:embed="rId3"/>
                <a:stretch>
                  <a:fillRect l="-736" t="-2442" r="-1133"/>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smtClean="0">
                <a:solidFill>
                  <a:srgbClr val="00B0F0"/>
                </a:solidFill>
              </a:rPr>
              <a:t>Exemplo: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94151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PAREI AQUIIII!!!!</a:t>
            </a:r>
            <a:endParaRPr lang="pt-BR" dirty="0"/>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1870574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79511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405725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256065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1036301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3642734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2890070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2" name="Rectangle 3">
            <a:extLst>
              <a:ext uri="{FF2B5EF4-FFF2-40B4-BE49-F238E27FC236}">
                <a16:creationId xmlns:a16="http://schemas.microsoft.com/office/drawing/2014/main" xmlns=""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3389792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xmlns=""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3702601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curvas que 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desvantagens da </a:t>
            </a:r>
            <a:r>
              <a:rPr lang="pt-BR" dirty="0"/>
              <a:t>equação </a:t>
            </a:r>
            <a:r>
              <a:rPr lang="pt-BR" dirty="0" smtClean="0"/>
              <a:t>normal e apresentamos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FIM DA AULA?!?!?!</a:t>
            </a:r>
            <a:endParaRPr lang="pt-BR" dirty="0"/>
          </a:p>
        </p:txBody>
      </p:sp>
      <p:sp>
        <p:nvSpPr>
          <p:cNvPr id="3" name="Content Placeholder 2"/>
          <p:cNvSpPr>
            <a:spLocks noGrp="1"/>
          </p:cNvSpPr>
          <p:nvPr>
            <p:ph idx="1"/>
          </p:nvPr>
        </p:nvSpPr>
        <p:spPr/>
        <p:txBody>
          <a:bodyPr/>
          <a:lstStyle/>
          <a:p>
            <a:r>
              <a:rPr lang="pt-BR" dirty="0" smtClean="0"/>
              <a:t>FIM DA AULA?!?!?!</a:t>
            </a:r>
            <a:endParaRPr lang="pt-BR" dirty="0"/>
          </a:p>
        </p:txBody>
      </p:sp>
    </p:spTree>
    <p:extLst>
      <p:ext uri="{BB962C8B-B14F-4D97-AF65-F5344CB8AC3E}">
        <p14:creationId xmlns:p14="http://schemas.microsoft.com/office/powerpoint/2010/main" val="3209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0"/>
                <a:ext cx="7995482" cy="5528303"/>
              </a:xfrm>
            </p:spPr>
            <p:txBody>
              <a:bodyPr>
                <a:normAutofit fontScale="92500" lnSpcReduction="20000"/>
              </a:bodyPr>
              <a:lstStyle/>
              <a:p>
                <a:r>
                  <a:rPr lang="pt-BR" dirty="0" smtClean="0"/>
                  <a:t>Como vocês devem ter percebido, treinar </a:t>
                </a:r>
                <a:r>
                  <a:rPr lang="pt-BR" dirty="0"/>
                  <a:t>um modelo significa procurar por </a:t>
                </a:r>
                <a:r>
                  <a:rPr lang="pt-BR" dirty="0" smtClean="0"/>
                  <a:t>um conjunto de </a:t>
                </a:r>
                <a:r>
                  <a:rPr lang="pt-BR" b="1" i="1" dirty="0" smtClean="0"/>
                  <a:t>pesos</a:t>
                </a:r>
                <a:r>
                  <a:rPr lang="pt-BR" dirty="0" smtClean="0"/>
                  <a:t>, </a:t>
                </a:r>
                <a14:m>
                  <m:oMath xmlns:m="http://schemas.openxmlformats.org/officeDocument/2006/math">
                    <m:r>
                      <a:rPr lang="pt-BR" b="1" i="1" smtClean="0">
                        <a:latin typeface="Cambria Math" panose="02040503050406030204" pitchFamily="18" charset="0"/>
                      </a:rPr>
                      <m:t>𝒂</m:t>
                    </m:r>
                  </m:oMath>
                </a14:m>
                <a:r>
                  <a:rPr lang="pt-BR" dirty="0"/>
                  <a:t>, do modelo que </a:t>
                </a:r>
                <a:r>
                  <a:rPr lang="pt-BR" b="1" i="1" dirty="0"/>
                  <a:t>minimizem</a:t>
                </a:r>
                <a:r>
                  <a:rPr lang="pt-BR" dirty="0"/>
                  <a:t> uma </a:t>
                </a:r>
                <a:r>
                  <a:rPr lang="pt-BR" b="1" i="1" dirty="0"/>
                  <a:t>função de erro</a:t>
                </a:r>
                <a:r>
                  <a:rPr lang="pt-BR" dirty="0"/>
                  <a:t>. </a:t>
                </a:r>
              </a:p>
              <a:p>
                <a:r>
                  <a:rPr lang="pt-BR" dirty="0" smtClean="0"/>
                  <a:t>Essa é </a:t>
                </a:r>
                <a:r>
                  <a:rPr lang="pt-BR" dirty="0"/>
                  <a:t>uma procura </a:t>
                </a:r>
                <a:r>
                  <a:rPr lang="pt-BR" dirty="0" smtClean="0"/>
                  <a:t>que ocorre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a:t>
                </a:r>
              </a:p>
              <a:p>
                <a:pPr lvl="1"/>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a:t>
                </a:r>
                <a:r>
                  <a:rPr lang="pt-BR" b="1" i="1" dirty="0" smtClean="0"/>
                  <a:t>pesos</a:t>
                </a:r>
                <a:r>
                  <a:rPr lang="pt-BR" dirty="0" smtClean="0"/>
                  <a:t> um </a:t>
                </a:r>
                <a:r>
                  <a:rPr lang="pt-BR" dirty="0"/>
                  <a:t>modelo tem, mais dimensões o espaço de parâmetros terá e mais difícil </a:t>
                </a:r>
                <a:r>
                  <a:rPr lang="pt-BR" dirty="0" smtClean="0"/>
                  <a:t>poderá ser a procura. </a:t>
                </a:r>
                <a:endParaRPr lang="pt-BR" dirty="0"/>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a:t>
                </a:r>
                <a:r>
                  <a:rPr lang="pt-BR" dirty="0" smtClean="0"/>
                  <a:t> muitas vezes irregular</a:t>
                </a:r>
                <a:r>
                  <a:rPr lang="pt-BR" b="1" i="1" dirty="0" smtClean="0"/>
                  <a:t> </a:t>
                </a:r>
                <a:r>
                  <a:rPr lang="pt-BR" dirty="0"/>
                  <a:t>com 300 dimensões.</a:t>
                </a:r>
              </a:p>
              <a:p>
                <a:r>
                  <a:rPr lang="pt-BR" dirty="0" smtClean="0"/>
                  <a:t>Felizmente, no </a:t>
                </a:r>
                <a:r>
                  <a:rPr lang="pt-BR" dirty="0"/>
                  <a:t>caso da </a:t>
                </a:r>
                <a:r>
                  <a:rPr lang="pt-BR" b="1" i="1" dirty="0"/>
                  <a:t>regressão linear</a:t>
                </a:r>
                <a:r>
                  <a:rPr lang="pt-BR" dirty="0"/>
                  <a:t>, a procura é mais simples pois o </a:t>
                </a:r>
                <a:r>
                  <a:rPr lang="pt-BR" b="1" i="1" dirty="0"/>
                  <a:t>ponto ótimo </a:t>
                </a:r>
                <a:r>
                  <a:rPr lang="pt-BR" dirty="0"/>
                  <a:t>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0"/>
                <a:ext cx="7995482" cy="5528303"/>
              </a:xfrm>
              <a:blipFill rotWithShape="0">
                <a:blip r:embed="rId3"/>
                <a:stretch>
                  <a:fillRect l="-1220" t="-2756" r="-1678" b="-209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8392" y="320784"/>
            <a:ext cx="3125591" cy="270619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8301" t="7076" r="20816" b="10668"/>
          <a:stretch/>
        </p:blipFill>
        <p:spPr>
          <a:xfrm>
            <a:off x="8836628" y="3468414"/>
            <a:ext cx="3127355" cy="3168868"/>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989"/>
          </a:xfrm>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824845"/>
            <a:ext cx="7222458" cy="5012055"/>
          </a:xfrm>
        </p:spPr>
        <p:txBody>
          <a:bodyPr>
            <a:normAutofit fontScale="92500" lnSpcReduction="2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060658" y="2723411"/>
            <a:ext cx="4131342" cy="2314589"/>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dirty="0" smtClean="0"/>
                  <a:t>Vetor gradiente </a:t>
                </a:r>
                <a:r>
                  <a:rPr lang="pt-BR" dirty="0"/>
                  <a:t>é um vetor que indica </a:t>
                </a:r>
                <a:r>
                  <a:rPr lang="pt-BR" dirty="0" smtClean="0"/>
                  <a:t>a </a:t>
                </a:r>
                <a:r>
                  <a:rPr lang="pt-BR" dirty="0"/>
                  <a:t>direção na qual, por deslocamento a partir </a:t>
                </a:r>
                <a:r>
                  <a:rPr lang="pt-BR" dirty="0" smtClean="0"/>
                  <a:t>de um </a:t>
                </a:r>
                <a:r>
                  <a:rPr lang="pt-BR" dirty="0"/>
                  <a:t>ponto especificado, 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vetor gradiente aponta para a direção de máxima variação em relação àquele argumento da </a:t>
                </a:r>
                <a:r>
                  <a:rPr lang="pt-BR" dirty="0" smtClean="0"/>
                  <a:t>função.</a:t>
                </a:r>
              </a:p>
              <a:p>
                <a:r>
                  <a:rPr lang="pt-BR" dirty="0" smtClean="0"/>
                  <a:t>Se imaginem parados </a:t>
                </a:r>
                <a:r>
                  <a:rPr lang="pt-BR" dirty="0"/>
                  <a:t>no </a:t>
                </a:r>
                <a:r>
                  <a:rPr lang="pt-BR" dirty="0" smtClean="0"/>
                  <a:t>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a:t>
                </a:r>
                <a:r>
                  <a:rPr lang="pt-BR" dirty="0"/>
                  <a:t>que direção </a:t>
                </a:r>
                <a:r>
                  <a:rPr lang="pt-BR" dirty="0" smtClean="0"/>
                  <a:t>vocês devem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437"/>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7930421" y="122617"/>
            <a:ext cx="4054934" cy="1934783"/>
          </a:xfrm>
          <a:prstGeom prst="rect">
            <a:avLst/>
          </a:prstGeom>
        </p:spPr>
      </p:pic>
    </p:spTree>
    <p:extLst>
      <p:ext uri="{BB962C8B-B14F-4D97-AF65-F5344CB8AC3E}">
        <p14:creationId xmlns:p14="http://schemas.microsoft.com/office/powerpoint/2010/main" val="1071804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lnSpcReduction="10000"/>
              </a:bodyPr>
              <a:lstStyle/>
              <a:p>
                <a:r>
                  <a:rPr lang="pt-BR" dirty="0" smtClean="0"/>
                  <a:t>O valor do vetor gradiente </a:t>
                </a:r>
                <a:r>
                  <a:rPr lang="pt-BR" dirty="0"/>
                  <a:t>em um ponto é um vetor tangente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a:t>
                </a:r>
                <a:r>
                  <a:rPr lang="pt-BR" dirty="0" smtClean="0"/>
                  <a:t>do vetor </a:t>
                </a:r>
                <a:r>
                  <a:rPr lang="pt-BR" dirty="0"/>
                  <a:t>gradiente,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dada pelo vetor gradiente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985" t="-3073" r="-1259"/>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Tree>
    <p:extLst>
      <p:ext uri="{BB962C8B-B14F-4D97-AF65-F5344CB8AC3E}">
        <p14:creationId xmlns:p14="http://schemas.microsoft.com/office/powerpoint/2010/main" val="391499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xmlns=""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a16="http://schemas.microsoft.com/office/drawing/2014/main" xmlns=""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1109960" cy="2640012"/>
              </a:xfrm>
            </p:spPr>
            <p:txBody>
              <a:bodyPr>
                <a:normAutofit lnSpcReduction="10000"/>
              </a:bodyPr>
              <a:lstStyle/>
              <a:p>
                <a:r>
                  <a:rPr lang="pt-BR" dirty="0"/>
                  <a:t>Mas e se formos na direção contrária </a:t>
                </a:r>
                <a:r>
                  <a:rPr lang="pt-BR" dirty="0" smtClean="0"/>
                  <a:t>a </a:t>
                </a:r>
                <a:r>
                  <a:rPr lang="pt-BR" dirty="0"/>
                  <a:t>da taxa de crescimento, dada pelo </a:t>
                </a:r>
                <a:r>
                  <a:rPr lang="pt-BR" dirty="0" smtClean="0"/>
                  <a:t>vetor gradiente,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contrária a dada pelo vetor gradiente 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1109960" cy="2640012"/>
              </a:xfrm>
              <a:blipFill rotWithShape="0">
                <a:blip r:embed="rId3"/>
                <a:stretch>
                  <a:fillRect l="-988" t="-5081" r="-878"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#2</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a16="http://schemas.microsoft.com/office/drawing/2014/main" xmlns=""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a16="http://schemas.microsoft.com/office/drawing/2014/main" xmlns=""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a16="http://schemas.microsoft.com/office/drawing/2014/main" xmlns=""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a16="http://schemas.microsoft.com/office/drawing/2014/main" xmlns=""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638020" y="1599675"/>
            <a:ext cx="5543340" cy="4965656"/>
            <a:chOff x="1638020" y="1599675"/>
            <a:chExt cx="5543340" cy="4965656"/>
          </a:xfrm>
        </p:grpSpPr>
        <p:grpSp>
          <p:nvGrpSpPr>
            <p:cNvPr id="5" name="Group 4"/>
            <p:cNvGrpSpPr/>
            <p:nvPr/>
          </p:nvGrpSpPr>
          <p:grpSpPr>
            <a:xfrm>
              <a:off x="2612660" y="1599675"/>
              <a:ext cx="4568700" cy="4965656"/>
              <a:chOff x="5567384" y="3103324"/>
              <a:chExt cx="4568700" cy="4965656"/>
            </a:xfrm>
          </p:grpSpPr>
          <p:grpSp>
            <p:nvGrpSpPr>
              <p:cNvPr id="9" name="Group 8"/>
              <p:cNvGrpSpPr/>
              <p:nvPr/>
            </p:nvGrpSpPr>
            <p:grpSpPr>
              <a:xfrm>
                <a:off x="6299200" y="4001293"/>
                <a:ext cx="2806700" cy="4067687"/>
                <a:chOff x="6299200" y="4001293"/>
                <a:chExt cx="2806700" cy="4067687"/>
              </a:xfrm>
            </p:grpSpPr>
            <p:grpSp>
              <p:nvGrpSpPr>
                <p:cNvPr id="14" name="Group 13"/>
                <p:cNvGrpSpPr/>
                <p:nvPr/>
              </p:nvGrpSpPr>
              <p:grpSpPr>
                <a:xfrm>
                  <a:off x="6299200" y="4001293"/>
                  <a:ext cx="2806700" cy="4067687"/>
                  <a:chOff x="5943600" y="2032000"/>
                  <a:chExt cx="2806700" cy="4067687"/>
                </a:xfrm>
              </p:grpSpPr>
              <p:sp>
                <p:nvSpPr>
                  <p:cNvPr id="21" name="Oval 20"/>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tangle 21"/>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5" name="Straight Arrow Connector 14"/>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0" name="Straight Arrow Connector 9"/>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5567384" y="3103324"/>
                    <a:ext cx="791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m:t>
                          </m:r>
                        </m:oMath>
                      </m:oMathPara>
                    </a14:m>
                    <a:endParaRPr lang="nl-BE" dirty="0"/>
                  </a:p>
                </p:txBody>
              </p:sp>
            </mc:Choice>
            <mc:Fallback xmlns="">
              <p:sp>
                <p:nvSpPr>
                  <p:cNvPr id="12" name="Rectangle 11"/>
                  <p:cNvSpPr>
                    <a:spLocks noRot="1" noChangeAspect="1" noMove="1" noResize="1" noEditPoints="1" noAdjustHandles="1" noChangeArrowheads="1" noChangeShapeType="1" noTextEdit="1"/>
                  </p:cNvSpPr>
                  <p:nvPr/>
                </p:nvSpPr>
                <p:spPr>
                  <a:xfrm>
                    <a:off x="5567384" y="3103324"/>
                    <a:ext cx="791820" cy="369332"/>
                  </a:xfrm>
                  <a:prstGeom prst="rect">
                    <a:avLst/>
                  </a:prstGeom>
                  <a:blipFill rotWithShape="0">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669994" y="5189020"/>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m:oMathPara>
                    </a14:m>
                    <a:endParaRPr lang="nl-BE" dirty="0"/>
                  </a:p>
                </p:txBody>
              </p:sp>
            </mc:Choice>
            <mc:Fallback xmlns="">
              <p:sp>
                <p:nvSpPr>
                  <p:cNvPr id="13" name="Rectangle 12"/>
                  <p:cNvSpPr>
                    <a:spLocks noRot="1" noChangeAspect="1" noMove="1" noResize="1" noEditPoints="1" noAdjustHandles="1" noChangeArrowheads="1" noChangeShapeType="1" noTextEdit="1"/>
                  </p:cNvSpPr>
                  <p:nvPr/>
                </p:nvSpPr>
                <p:spPr>
                  <a:xfrm>
                    <a:off x="9669994" y="5189020"/>
                    <a:ext cx="466090" cy="369332"/>
                  </a:xfrm>
                  <a:prstGeom prst="rect">
                    <a:avLst/>
                  </a:prstGeom>
                  <a:blipFill rotWithShape="0">
                    <a:blip r:embed="rId3"/>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TextBox 5"/>
                <p:cNvSpPr txBox="1"/>
                <p:nvPr/>
              </p:nvSpPr>
              <p:spPr>
                <a:xfrm>
                  <a:off x="3450844" y="2971570"/>
                  <a:ext cx="171745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d>
                          <m:dPr>
                            <m:ctrlPr>
                              <a:rPr lang="pt-BR" sz="1400" i="1" smtClean="0">
                                <a:latin typeface="Cambria Math" panose="02040503050406030204" pitchFamily="18" charset="0"/>
                                <a:ea typeface="Cambria Math" panose="02040503050406030204" pitchFamily="18" charset="0"/>
                              </a:rPr>
                            </m:ctrlPr>
                          </m:dPr>
                          <m:e>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i="1">
                                <a:latin typeface="Cambria Math" panose="02040503050406030204" pitchFamily="18" charset="0"/>
                              </a:rPr>
                              <m:t>(0)</m:t>
                            </m:r>
                          </m:e>
                        </m:d>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450844" y="2971570"/>
                  <a:ext cx="1717458" cy="307777"/>
                </a:xfrm>
                <a:prstGeom prst="rect">
                  <a:avLst/>
                </a:prstGeom>
                <a:blipFill rotWithShape="0">
                  <a:blip r:embed="rId4"/>
                  <a:stretch>
                    <a:fillRect b="-5882"/>
                  </a:stretch>
                </a:blipFill>
              </p:spPr>
              <p:txBody>
                <a:bodyPr/>
                <a:lstStyle/>
                <a:p>
                  <a:r>
                    <a:rPr lang="pt-BR">
                      <a:noFill/>
                    </a:rPr>
                    <a:t> </a:t>
                  </a:r>
                </a:p>
              </p:txBody>
            </p:sp>
          </mc:Fallback>
        </mc:AlternateContent>
        <p:cxnSp>
          <p:nvCxnSpPr>
            <p:cNvPr id="24" name="Straight Connector 23"/>
            <p:cNvCxnSpPr>
              <a:stCxn id="21" idx="1"/>
            </p:cNvCxnSpPr>
            <p:nvPr/>
          </p:nvCxnSpPr>
          <p:spPr>
            <a:xfrm flipH="1">
              <a:off x="3791802" y="3070485"/>
              <a:ext cx="11572" cy="7990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3450844" y="3870037"/>
                  <a:ext cx="6488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25" name="Rectangle 24"/>
                <p:cNvSpPr>
                  <a:spLocks noRot="1" noChangeAspect="1" noMove="1" noResize="1" noEditPoints="1" noAdjustHandles="1" noChangeArrowheads="1" noChangeShapeType="1" noTextEdit="1"/>
                </p:cNvSpPr>
                <p:nvPr/>
              </p:nvSpPr>
              <p:spPr>
                <a:xfrm>
                  <a:off x="3450844" y="3870037"/>
                  <a:ext cx="648831" cy="307777"/>
                </a:xfrm>
                <a:prstGeom prst="rect">
                  <a:avLst/>
                </a:prstGeom>
                <a:blipFill rotWithShape="0">
                  <a:blip r:embed="rId5"/>
                  <a:stretch>
                    <a:fillRect b="-8000"/>
                  </a:stretch>
                </a:blipFill>
              </p:spPr>
              <p:txBody>
                <a:bodyPr/>
                <a:lstStyle/>
                <a:p>
                  <a:r>
                    <a:rPr lang="pt-BR">
                      <a:noFill/>
                    </a:rPr>
                    <a:t> </a:t>
                  </a:r>
                </a:p>
              </p:txBody>
            </p:sp>
          </mc:Fallback>
        </mc:AlternateContent>
        <p:cxnSp>
          <p:nvCxnSpPr>
            <p:cNvPr id="29" name="Straight Connector 28"/>
            <p:cNvCxnSpPr/>
            <p:nvPr/>
          </p:nvCxnSpPr>
          <p:spPr>
            <a:xfrm>
              <a:off x="2644866" y="3069392"/>
              <a:ext cx="115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1638020" y="2861535"/>
                  <a:ext cx="9009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r>
                          <a:rPr lang="pt-BR"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30" name="Rectangle 29"/>
                <p:cNvSpPr>
                  <a:spLocks noRot="1" noChangeAspect="1" noMove="1" noResize="1" noEditPoints="1" noAdjustHandles="1" noChangeArrowheads="1" noChangeShapeType="1" noTextEdit="1"/>
                </p:cNvSpPr>
                <p:nvPr/>
              </p:nvSpPr>
              <p:spPr>
                <a:xfrm>
                  <a:off x="1638020" y="2861535"/>
                  <a:ext cx="900951" cy="307777"/>
                </a:xfrm>
                <a:prstGeom prst="rect">
                  <a:avLst/>
                </a:prstGeom>
                <a:blipFill rotWithShape="0">
                  <a:blip r:embed="rId6"/>
                  <a:stretch>
                    <a:fillRect b="-5882"/>
                  </a:stretch>
                </a:blipFill>
              </p:spPr>
              <p:txBody>
                <a:bodyPr/>
                <a:lstStyle/>
                <a:p>
                  <a:r>
                    <a:rPr lang="pt-BR">
                      <a:noFill/>
                    </a:rPr>
                    <a:t> </a:t>
                  </a:r>
                </a:p>
              </p:txBody>
            </p:sp>
          </mc:Fallback>
        </mc:AlternateContent>
      </p:grpSp>
    </p:spTree>
    <p:extLst>
      <p:ext uri="{BB962C8B-B14F-4D97-AF65-F5344CB8AC3E}">
        <p14:creationId xmlns:p14="http://schemas.microsoft.com/office/powerpoint/2010/main" val="3750958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957287" y="418097"/>
            <a:ext cx="3384834" cy="4512968"/>
            <a:chOff x="3035007" y="518783"/>
            <a:chExt cx="3384834" cy="4512968"/>
          </a:xfrm>
        </p:grpSpPr>
        <p:grpSp>
          <p:nvGrpSpPr>
            <p:cNvPr id="6" name="Group 5"/>
            <p:cNvGrpSpPr/>
            <p:nvPr/>
          </p:nvGrpSpPr>
          <p:grpSpPr>
            <a:xfrm rot="10800000">
              <a:off x="3035007" y="51878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8" name="Straight Arrow Connector 7"/>
            <p:cNvCxnSpPr/>
            <p:nvPr/>
          </p:nvCxnSpPr>
          <p:spPr>
            <a:xfrm>
              <a:off x="3174707" y="2846474"/>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168357" y="4866786"/>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164399" y="2675496"/>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0" name="Rectangle 9"/>
                <p:cNvSpPr>
                  <a:spLocks noRot="1" noChangeAspect="1" noMove="1" noResize="1" noEditPoints="1" noAdjustHandles="1" noChangeArrowheads="1" noChangeShapeType="1" noTextEdit="1"/>
                </p:cNvSpPr>
                <p:nvPr/>
              </p:nvSpPr>
              <p:spPr>
                <a:xfrm>
                  <a:off x="3164399" y="2675496"/>
                  <a:ext cx="681277" cy="338554"/>
                </a:xfrm>
                <a:prstGeom prst="rect">
                  <a:avLst/>
                </a:prstGeom>
                <a:blipFill rotWithShape="0">
                  <a:blip r:embed="rId2"/>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9873" y="4693197"/>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9873" y="4693197"/>
                  <a:ext cx="349968" cy="338554"/>
                </a:xfrm>
                <a:prstGeom prst="rect">
                  <a:avLst/>
                </a:prstGeom>
                <a:blipFill rotWithShape="0">
                  <a:blip r:embed="rId3"/>
                  <a:stretch>
                    <a:fillRect/>
                  </a:stretch>
                </a:blipFill>
              </p:spPr>
              <p:txBody>
                <a:bodyPr/>
                <a:lstStyle/>
                <a:p>
                  <a:r>
                    <a:rPr lang="pt-BR">
                      <a:noFill/>
                    </a:rPr>
                    <a:t> </a:t>
                  </a:r>
                </a:p>
              </p:txBody>
            </p:sp>
          </mc:Fallback>
        </mc:AlternateContent>
        <p:cxnSp>
          <p:nvCxnSpPr>
            <p:cNvPr id="18" name="Straight Arrow Connector 17"/>
            <p:cNvCxnSpPr/>
            <p:nvPr/>
          </p:nvCxnSpPr>
          <p:spPr>
            <a:xfrm flipH="1">
              <a:off x="5213715" y="3088695"/>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5604820" y="3454841"/>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Straight Arrow Connector 22"/>
            <p:cNvCxnSpPr/>
            <p:nvPr/>
          </p:nvCxnSpPr>
          <p:spPr>
            <a:xfrm flipH="1">
              <a:off x="5505615" y="3554745"/>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flipH="1">
              <a:off x="5382809" y="3803403"/>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p:cNvCxnSpPr>
            <p:nvPr/>
          </p:nvCxnSpPr>
          <p:spPr>
            <a:xfrm flipH="1">
              <a:off x="5151280" y="4013629"/>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832350" y="4270676"/>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9089" y="2998348"/>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50" name="Straight Arrow Connector 49"/>
            <p:cNvCxnSpPr/>
            <p:nvPr/>
          </p:nvCxnSpPr>
          <p:spPr>
            <a:xfrm>
              <a:off x="5231645" y="3272352"/>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22063" y="4330002"/>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57" name="Straight Arrow Connector 56"/>
            <p:cNvCxnSpPr>
              <a:endCxn id="56" idx="0"/>
            </p:cNvCxnSpPr>
            <p:nvPr/>
          </p:nvCxnSpPr>
          <p:spPr>
            <a:xfrm>
              <a:off x="5459008" y="4132675"/>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659851" y="1004818"/>
            <a:ext cx="3384834" cy="4812589"/>
            <a:chOff x="6659851" y="1004818"/>
            <a:chExt cx="3384834" cy="4812589"/>
          </a:xfrm>
        </p:grpSpPr>
        <p:grpSp>
          <p:nvGrpSpPr>
            <p:cNvPr id="24" name="Group 23"/>
            <p:cNvGrpSpPr/>
            <p:nvPr/>
          </p:nvGrpSpPr>
          <p:grpSpPr>
            <a:xfrm rot="10800000">
              <a:off x="6659851" y="1004818"/>
              <a:ext cx="2806700" cy="4067687"/>
              <a:chOff x="5943600" y="2032000"/>
              <a:chExt cx="2806700" cy="4067687"/>
            </a:xfrm>
          </p:grpSpPr>
          <p:sp>
            <p:nvSpPr>
              <p:cNvPr id="42" name="Oval 41"/>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Rectangle 42"/>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5" name="Straight Arrow Connector 24"/>
            <p:cNvCxnSpPr/>
            <p:nvPr/>
          </p:nvCxnSpPr>
          <p:spPr>
            <a:xfrm>
              <a:off x="6799551" y="3332509"/>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793201" y="5352821"/>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6789243" y="3161531"/>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27" name="Rectangle 26"/>
                <p:cNvSpPr>
                  <a:spLocks noRot="1" noChangeAspect="1" noMove="1" noResize="1" noEditPoints="1" noAdjustHandles="1" noChangeArrowheads="1" noChangeShapeType="1" noTextEdit="1"/>
                </p:cNvSpPr>
                <p:nvPr/>
              </p:nvSpPr>
              <p:spPr>
                <a:xfrm>
                  <a:off x="6789243" y="3161531"/>
                  <a:ext cx="681277" cy="338554"/>
                </a:xfrm>
                <a:prstGeom prst="rect">
                  <a:avLst/>
                </a:prstGeom>
                <a:blipFill rotWithShape="0">
                  <a:blip r:embed="rId4"/>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694717" y="5179232"/>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28" name="Rectangle 27"/>
                <p:cNvSpPr>
                  <a:spLocks noRot="1" noChangeAspect="1" noMove="1" noResize="1" noEditPoints="1" noAdjustHandles="1" noChangeArrowheads="1" noChangeShapeType="1" noTextEdit="1"/>
                </p:cNvSpPr>
                <p:nvPr/>
              </p:nvSpPr>
              <p:spPr>
                <a:xfrm>
                  <a:off x="9694717" y="5179232"/>
                  <a:ext cx="349968" cy="338554"/>
                </a:xfrm>
                <a:prstGeom prst="rect">
                  <a:avLst/>
                </a:prstGeom>
                <a:blipFill rotWithShape="0">
                  <a:blip r:embed="rId5"/>
                  <a:stretch>
                    <a:fillRect/>
                  </a:stretch>
                </a:blipFill>
              </p:spPr>
              <p:txBody>
                <a:bodyPr/>
                <a:lstStyle/>
                <a:p>
                  <a:r>
                    <a:rPr lang="pt-BR">
                      <a:noFill/>
                    </a:rPr>
                    <a:t> </a:t>
                  </a:r>
                </a:p>
              </p:txBody>
            </p:sp>
          </mc:Fallback>
        </mc:AlternateContent>
        <p:cxnSp>
          <p:nvCxnSpPr>
            <p:cNvPr id="29" name="Straight Arrow Connector 28"/>
            <p:cNvCxnSpPr/>
            <p:nvPr/>
          </p:nvCxnSpPr>
          <p:spPr>
            <a:xfrm flipH="1">
              <a:off x="8838559" y="3574730"/>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9229664" y="3940876"/>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flipH="1">
              <a:off x="9130459" y="4040780"/>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42" idx="1"/>
            </p:cNvCxnSpPr>
            <p:nvPr/>
          </p:nvCxnSpPr>
          <p:spPr>
            <a:xfrm flipH="1">
              <a:off x="9007653" y="4289438"/>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2" idx="1"/>
            </p:cNvCxnSpPr>
            <p:nvPr/>
          </p:nvCxnSpPr>
          <p:spPr>
            <a:xfrm flipH="1">
              <a:off x="8776124" y="4499664"/>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8457194" y="4756711"/>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253933" y="3484383"/>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38" name="Straight Arrow Connector 37"/>
            <p:cNvCxnSpPr/>
            <p:nvPr/>
          </p:nvCxnSpPr>
          <p:spPr>
            <a:xfrm>
              <a:off x="8856489" y="3758387"/>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946907" y="4816037"/>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41" name="Straight Arrow Connector 40"/>
            <p:cNvCxnSpPr>
              <a:endCxn id="40" idx="0"/>
            </p:cNvCxnSpPr>
            <p:nvPr/>
          </p:nvCxnSpPr>
          <p:spPr>
            <a:xfrm>
              <a:off x="9083852" y="4618710"/>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Flowchart: Connector 43"/>
            <p:cNvSpPr/>
            <p:nvPr/>
          </p:nvSpPr>
          <p:spPr>
            <a:xfrm>
              <a:off x="8017675" y="5031742"/>
              <a:ext cx="72000" cy="72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Connector 11"/>
            <p:cNvCxnSpPr>
              <a:stCxn id="44" idx="4"/>
            </p:cNvCxnSpPr>
            <p:nvPr/>
          </p:nvCxnSpPr>
          <p:spPr>
            <a:xfrm flipH="1">
              <a:off x="8051084" y="5103742"/>
              <a:ext cx="2591" cy="2520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25047" y="5355742"/>
              <a:ext cx="1052074" cy="461665"/>
            </a:xfrm>
            <a:prstGeom prst="rect">
              <a:avLst/>
            </a:prstGeom>
            <a:noFill/>
          </p:spPr>
          <p:txBody>
            <a:bodyPr wrap="square" rtlCol="0">
              <a:spAutoFit/>
            </a:bodyPr>
            <a:lstStyle/>
            <a:p>
              <a:pPr algn="ctr"/>
              <a:r>
                <a:rPr lang="pt-BR" sz="1200" dirty="0" smtClean="0"/>
                <a:t>Ponto de mínimo</a:t>
              </a:r>
              <a:endParaRPr lang="pt-BR" sz="1200" dirty="0"/>
            </a:p>
          </p:txBody>
        </p:sp>
      </p:grpSp>
    </p:spTree>
    <p:extLst>
      <p:ext uri="{BB962C8B-B14F-4D97-AF65-F5344CB8AC3E}">
        <p14:creationId xmlns:p14="http://schemas.microsoft.com/office/powerpoint/2010/main" val="3325522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05800"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a:t>
                </a:r>
                <a:r>
                  <a:rPr lang="pt-BR" dirty="0"/>
                  <a:t>capaz de encontrar soluções ótimas para uma ampla gama de problemas.</a:t>
                </a:r>
              </a:p>
              <a:p>
                <a:r>
                  <a:rPr lang="pt-BR" dirty="0" smtClean="0"/>
                  <a:t>É utilizado </a:t>
                </a:r>
                <a:r>
                  <a:rPr lang="pt-BR" dirty="0"/>
                  <a:t>em vários problemas de aprendizado de máquina.</a:t>
                </a:r>
              </a:p>
              <a:p>
                <a:r>
                  <a:rPr lang="pt-BR" dirty="0"/>
                  <a:t>Escalona melhor do que o método de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a:t>).</a:t>
                </a:r>
              </a:p>
              <a:p>
                <a:r>
                  <a:rPr lang="pt-BR" dirty="0"/>
                  <a:t>O único requisito é que a </a:t>
                </a:r>
                <a:r>
                  <a:rPr lang="pt-BR" b="1" i="1" dirty="0"/>
                  <a:t>função de erro </a:t>
                </a:r>
                <a:r>
                  <a:rPr lang="pt-BR" dirty="0"/>
                  <a:t>seja </a:t>
                </a:r>
                <a:r>
                  <a:rPr lang="pt-BR" b="1" i="1" dirty="0"/>
                  <a:t>diferenciável</a:t>
                </a:r>
                <a:r>
                  <a:rPr lang="pt-BR" dirty="0" smtClean="0"/>
                  <a:t>.</a:t>
                </a:r>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gradiente descendente ao problema da regressão linear.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05800" cy="5303520"/>
              </a:xfrm>
              <a:blipFill rotWithShape="0">
                <a:blip r:embed="rId3"/>
                <a:stretch>
                  <a:fillRect l="-1028" t="-2644" r="-1909"/>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442960" y="2454353"/>
            <a:ext cx="3749040" cy="2970939"/>
          </a:xfrm>
          <a:prstGeom prst="rect">
            <a:avLst/>
          </a:prstGeom>
        </p:spPr>
      </p:pic>
    </p:spTree>
    <p:extLst>
      <p:ext uri="{BB962C8B-B14F-4D97-AF65-F5344CB8AC3E}">
        <p14:creationId xmlns:p14="http://schemas.microsoft.com/office/powerpoint/2010/main" val="10593921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298545" y="2742717"/>
            <a:ext cx="3777182" cy="242437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990942" cy="4850946"/>
              </a:xfrm>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a:t>
                </a:r>
                <a:r>
                  <a:rPr lang="pt-BR" b="1" i="1" dirty="0" smtClean="0">
                    <a:ea typeface="Cambria Math" panose="02040503050406030204" pitchFamily="18" charset="0"/>
                  </a:rPr>
                  <a:t>pesos</a:t>
                </a:r>
                <a:r>
                  <a:rPr lang="pt-BR" dirty="0" smtClean="0">
                    <a:ea typeface="Cambria Math" panose="02040503050406030204" pitchFamily="18" charset="0"/>
                  </a:rPr>
                  <a:t>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p>
              <a:p>
                <a:r>
                  <a:rPr lang="pt-BR" dirty="0" smtClean="0"/>
                  <a:t>Na sequência, veremos como encontrar o </a:t>
                </a:r>
                <a:r>
                  <a:rPr lang="pt-BR" b="1" i="1" dirty="0" smtClean="0"/>
                  <a:t>vetor gradiente</a:t>
                </a:r>
                <a:r>
                  <a:rPr lang="pt-BR" dirty="0" smtClean="0"/>
                  <a:t> da função de erro e implementar o algoritmo do gradiente descendente.</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990942" cy="4850946"/>
              </a:xfrm>
              <a:blipFill rotWithShape="0">
                <a:blip r:embed="rId3"/>
                <a:stretch>
                  <a:fillRect l="-999" t="-3141" r="-999" b="-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696026" y="3818080"/>
                <a:ext cx="7275288"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696026" y="3818080"/>
                <a:ext cx="7275288" cy="1015663"/>
              </a:xfrm>
              <a:prstGeom prst="rect">
                <a:avLst/>
              </a:prstGeom>
              <a:blipFill rotWithShape="0">
                <a:blip r:embed="rId4"/>
                <a:stretch>
                  <a:fillRect l="-33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77"/>
          </a:xfrm>
        </p:spPr>
        <p:txBody>
          <a:bodyPr>
            <a:normAutofit fontScale="90000"/>
          </a:bodyPr>
          <a:lstStyle/>
          <a:p>
            <a:r>
              <a:rPr lang="en-US" dirty="0" err="1"/>
              <a:t>Exemplo</a:t>
            </a:r>
            <a:r>
              <a:rPr lang="en-US" dirty="0"/>
              <a:t> </a:t>
            </a:r>
            <a:r>
              <a:rPr lang="en-US" dirty="0" smtClean="0"/>
              <a:t>#1</a:t>
            </a:r>
            <a:endParaRPr lang="nl-BE" dirty="0"/>
          </a:p>
        </p:txBody>
      </p:sp>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864881"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1563726" y="4634475"/>
            <a:ext cx="2457413" cy="2223526"/>
          </a:xfrm>
          <a:prstGeom prst="rect">
            <a:avLst/>
          </a:prstGeom>
        </p:spPr>
      </p:pic>
      <p:sp>
        <p:nvSpPr>
          <p:cNvPr id="3" name="Rectangle 2"/>
          <p:cNvSpPr/>
          <p:nvPr/>
        </p:nvSpPr>
        <p:spPr>
          <a:xfrm>
            <a:off x="8926958" y="1564561"/>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rPr>
              <a:t>Exemplo 1</a:t>
            </a:r>
            <a:r>
              <a:rPr lang="pt-BR" u="sng" dirty="0" smtClean="0">
                <a:solidFill>
                  <a:srgbClr val="00B0F0"/>
                </a:solidFill>
              </a:rPr>
              <a:t>: linear_regression_with_gradient_descent_exemplo1.ipynb</a:t>
            </a:r>
            <a:endParaRPr lang="pt-BR" u="sng" dirty="0">
              <a:solidFill>
                <a:srgbClr val="00B0F0"/>
              </a:solidFill>
            </a:endParaRPr>
          </a:p>
        </p:txBody>
      </p: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12429</TotalTime>
  <Words>10896</Words>
  <Application>Microsoft Office PowerPoint</Application>
  <PresentationFormat>Widescreen</PresentationFormat>
  <Paragraphs>991</Paragraphs>
  <Slides>69</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Gradiente Descendente</vt:lpstr>
      <vt:lpstr>O Algoritmo do Gradiente do Descendente (GD)</vt:lpstr>
      <vt:lpstr>O Algoritmo do Gradiente do Descendente (GD)</vt:lpstr>
      <vt:lpstr>Exemplo #1</vt:lpstr>
      <vt:lpstr>Exemplo #2</vt:lpstr>
      <vt:lpstr>PAREI AQUIIII!!!!</vt:lpstr>
      <vt:lpstr>Versões do Gradiente Descendente</vt:lpstr>
      <vt:lpstr>Tipos de Gradiente Descendente</vt:lpstr>
      <vt:lpstr>Tipos de Gradiente Descendente</vt:lpstr>
      <vt:lpstr>Comparação dos tipos de GD</vt:lpstr>
      <vt:lpstr>Implementação: Gradiente Descendente em Batelada</vt:lpstr>
      <vt:lpstr>Implementação: Gradiente Descendente Estocástico</vt:lpstr>
      <vt:lpstr>Implementação: Gradiente Descendente com Mini-Batch</vt:lpstr>
      <vt:lpstr>Implementação: Gradiente Descendente Estocástico com a biblioteca Scikit-Learn </vt:lpstr>
      <vt:lpstr>FIM DA AULA?!?!?!</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Tarefas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1978</cp:revision>
  <dcterms:created xsi:type="dcterms:W3CDTF">2020-02-17T11:18:32Z</dcterms:created>
  <dcterms:modified xsi:type="dcterms:W3CDTF">2021-03-01T16:58:20Z</dcterms:modified>
</cp:coreProperties>
</file>